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8" r:id="rId14"/>
    <p:sldId id="26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gWYeqmR9ak22o4avIwkUGIQUyg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B9DE04-A10E-4B08-8B62-A7D7D60F0C0E}">
  <a:tblStyle styleId="{EEB9DE04-A10E-4B08-8B62-A7D7D60F0C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14" y="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5947F-74EB-43EF-A700-9E5CE9315D9A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22F9B34-BFC6-4264-A0F5-1FBC38D97F46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289BCD34-0E33-45DD-9A06-802DD9C93A60}" type="parTrans" cxnId="{DF289F2F-7270-4C89-BC29-2E47A451F686}">
      <dgm:prSet/>
      <dgm:spPr/>
      <dgm:t>
        <a:bodyPr/>
        <a:lstStyle/>
        <a:p>
          <a:pPr latinLnBrk="1"/>
          <a:endParaRPr lang="ko-KR" altLang="en-US"/>
        </a:p>
      </dgm:t>
    </dgm:pt>
    <dgm:pt modelId="{C64EFCDC-C6CA-46B9-9663-ABEC549BCCDC}" type="sibTrans" cxnId="{DF289F2F-7270-4C89-BC29-2E47A451F686}">
      <dgm:prSet/>
      <dgm:spPr/>
      <dgm:t>
        <a:bodyPr/>
        <a:lstStyle/>
        <a:p>
          <a:pPr latinLnBrk="1"/>
          <a:endParaRPr lang="ko-KR" altLang="en-US"/>
        </a:p>
      </dgm:t>
    </dgm:pt>
    <dgm:pt modelId="{132E4DC9-60FE-46BB-BBD8-170F5A82764C}">
      <dgm:prSet phldrT="[텍스트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A6FEF3E8-00B1-4FD0-990E-2C3F9E0113AB}" type="parTrans" cxnId="{AF26AA17-A5B5-49D4-B9AC-077AA63105F6}">
      <dgm:prSet/>
      <dgm:spPr/>
      <dgm:t>
        <a:bodyPr/>
        <a:lstStyle/>
        <a:p>
          <a:pPr latinLnBrk="1"/>
          <a:endParaRPr lang="ko-KR" altLang="en-US"/>
        </a:p>
      </dgm:t>
    </dgm:pt>
    <dgm:pt modelId="{EAFD853D-D816-4386-9ECB-24F659F61BD4}" type="sibTrans" cxnId="{AF26AA17-A5B5-49D4-B9AC-077AA63105F6}">
      <dgm:prSet/>
      <dgm:spPr/>
      <dgm:t>
        <a:bodyPr/>
        <a:lstStyle/>
        <a:p>
          <a:pPr latinLnBrk="1"/>
          <a:endParaRPr lang="ko-KR" altLang="en-US"/>
        </a:p>
      </dgm:t>
    </dgm:pt>
    <dgm:pt modelId="{EFD4D832-8D94-48B6-AFE3-CC279508C0DD}">
      <dgm:prSet phldrT="[텍스트]" custT="1"/>
      <dgm:spPr/>
      <dgm:t>
        <a:bodyPr/>
        <a:lstStyle/>
        <a:p>
          <a:pPr algn="ctr" latinLnBrk="1"/>
          <a:r>
            <a:rPr lang="ko-KR" altLang="en-US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청년</a:t>
          </a:r>
          <a:r>
            <a:rPr lang="en-US" altLang="ko-KR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, 1</a:t>
          </a:r>
          <a:r>
            <a:rPr lang="ko-KR" altLang="en-US" sz="16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인 가구</a:t>
          </a:r>
          <a:endParaRPr lang="ko-KR" altLang="en-US" sz="1600" dirty="0">
            <a:solidFill>
              <a:schemeClr val="bg1"/>
            </a:solidFill>
            <a:latin typeface="휴먼둥근헤드라인" panose="02030504000101010101" pitchFamily="18" charset="-127"/>
            <a:ea typeface="휴먼둥근헤드라인" panose="02030504000101010101" pitchFamily="18" charset="-127"/>
          </a:endParaRPr>
        </a:p>
      </dgm:t>
    </dgm:pt>
    <dgm:pt modelId="{B7F62FBD-23C3-454E-949C-5CC6BCE415D2}" type="parTrans" cxnId="{8752FD17-B716-4B4B-B0EE-0680FC68F8A4}">
      <dgm:prSet/>
      <dgm:spPr/>
      <dgm:t>
        <a:bodyPr/>
        <a:lstStyle/>
        <a:p>
          <a:pPr latinLnBrk="1"/>
          <a:endParaRPr lang="ko-KR" altLang="en-US"/>
        </a:p>
      </dgm:t>
    </dgm:pt>
    <dgm:pt modelId="{06A0EB2E-03E4-466F-83FE-DF212298FDB2}" type="sibTrans" cxnId="{8752FD17-B716-4B4B-B0EE-0680FC68F8A4}">
      <dgm:prSet/>
      <dgm:spPr/>
      <dgm:t>
        <a:bodyPr/>
        <a:lstStyle/>
        <a:p>
          <a:pPr latinLnBrk="1"/>
          <a:endParaRPr lang="ko-KR" altLang="en-US"/>
        </a:p>
      </dgm:t>
    </dgm:pt>
    <dgm:pt modelId="{5087D66F-52A3-4B28-9CEB-911D0BA4A5F5}">
      <dgm:prSet phldrT="[텍스트]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90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52032EEB-BC06-4FD9-8BF8-BA3365749B82}" type="sibTrans" cxnId="{FB18D6DC-BCE2-4E1C-BA4E-0E7E63EEBADA}">
      <dgm:prSet/>
      <dgm:spPr/>
      <dgm:t>
        <a:bodyPr/>
        <a:lstStyle/>
        <a:p>
          <a:pPr latinLnBrk="1"/>
          <a:endParaRPr lang="ko-KR" altLang="en-US"/>
        </a:p>
      </dgm:t>
    </dgm:pt>
    <dgm:pt modelId="{FE05DC56-0381-4FFC-999C-E4343757F5CE}" type="parTrans" cxnId="{FB18D6DC-BCE2-4E1C-BA4E-0E7E63EEBADA}">
      <dgm:prSet/>
      <dgm:spPr/>
      <dgm:t>
        <a:bodyPr/>
        <a:lstStyle/>
        <a:p>
          <a:pPr latinLnBrk="1"/>
          <a:endParaRPr lang="ko-KR" altLang="en-US"/>
        </a:p>
      </dgm:t>
    </dgm:pt>
    <dgm:pt modelId="{54AB37F8-EC99-47D0-841B-51A9B7790D7C}" type="pres">
      <dgm:prSet presAssocID="{DAB5947F-74EB-43EF-A700-9E5CE9315D9A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680C81-1322-4F56-9EF5-9593EF6EDE4F}" type="pres">
      <dgm:prSet presAssocID="{DAB5947F-74EB-43EF-A700-9E5CE9315D9A}" presName="ellipse" presStyleLbl="trBgShp" presStyleIdx="0" presStyleCnt="1" custScaleX="176011"/>
      <dgm:spPr>
        <a:solidFill>
          <a:schemeClr val="accent1">
            <a:lumMod val="40000"/>
            <a:lumOff val="60000"/>
            <a:alpha val="40000"/>
          </a:schemeClr>
        </a:solidFill>
      </dgm:spPr>
    </dgm:pt>
    <dgm:pt modelId="{F923662B-4263-4D4E-99B8-B7C44C3E0F21}" type="pres">
      <dgm:prSet presAssocID="{DAB5947F-74EB-43EF-A700-9E5CE9315D9A}" presName="arrow1" presStyleLbl="fgShp" presStyleIdx="0" presStyleCnt="1" custScaleY="119242"/>
      <dgm:spPr/>
    </dgm:pt>
    <dgm:pt modelId="{E1901F02-DCAC-4B1D-A463-5965F60129FA}" type="pres">
      <dgm:prSet presAssocID="{DAB5947F-74EB-43EF-A700-9E5CE9315D9A}" presName="rectangle" presStyleLbl="revTx" presStyleIdx="0" presStyleCnt="1" custScaleX="118831" custScaleY="14572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89A6A-83C0-4C76-A452-A9BA27D89623}" type="pres">
      <dgm:prSet presAssocID="{5087D66F-52A3-4B28-9CEB-911D0BA4A5F5}" presName="item1" presStyleLbl="node1" presStyleIdx="0" presStyleCnt="3" custScaleX="184499" custLinFactNeighborX="16332" custLinFactNeighborY="-614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76AB13-0BE3-4542-866D-FB9919EA4D1D}" type="pres">
      <dgm:prSet presAssocID="{132E4DC9-60FE-46BB-BBD8-170F5A82764C}" presName="item2" presStyleLbl="node1" presStyleIdx="1" presStyleCnt="3" custScaleX="204623" custLinFactNeighborX="-42447" custLinFactNeighborY="16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8439C0-1639-42E7-B93B-4A9A22BC1BF3}" type="pres">
      <dgm:prSet presAssocID="{EFD4D832-8D94-48B6-AFE3-CC279508C0DD}" presName="item3" presStyleLbl="node1" presStyleIdx="2" presStyleCnt="3" custScaleX="222758" custLinFactNeighborX="55762" custLinFactNeighborY="-58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C2DE0-CA7E-4970-A001-46FE98B1E97A}" type="pres">
      <dgm:prSet presAssocID="{DAB5947F-74EB-43EF-A700-9E5CE9315D9A}" presName="funnel" presStyleLbl="trAlignAcc1" presStyleIdx="0" presStyleCnt="1" custScaleX="171679" custLinFactNeighborX="-447" custLinFactNeighborY="-429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</dgm:ptLst>
  <dgm:cxnLst>
    <dgm:cxn modelId="{A2545BF9-ED88-4097-9901-772C88E448ED}" type="presOf" srcId="{5087D66F-52A3-4B28-9CEB-911D0BA4A5F5}" destId="{2276AB13-0BE3-4542-866D-FB9919EA4D1D}" srcOrd="0" destOrd="0" presId="urn:microsoft.com/office/officeart/2005/8/layout/funnel1"/>
    <dgm:cxn modelId="{D54E82FC-019A-4282-8A36-727D147513D8}" type="presOf" srcId="{822F9B34-BFC6-4264-A0F5-1FBC38D97F46}" destId="{638439C0-1639-42E7-B93B-4A9A22BC1BF3}" srcOrd="0" destOrd="0" presId="urn:microsoft.com/office/officeart/2005/8/layout/funnel1"/>
    <dgm:cxn modelId="{997D6428-050E-45AD-9095-2D0768223815}" type="presOf" srcId="{DAB5947F-74EB-43EF-A700-9E5CE9315D9A}" destId="{54AB37F8-EC99-47D0-841B-51A9B7790D7C}" srcOrd="0" destOrd="0" presId="urn:microsoft.com/office/officeart/2005/8/layout/funnel1"/>
    <dgm:cxn modelId="{FB18D6DC-BCE2-4E1C-BA4E-0E7E63EEBADA}" srcId="{DAB5947F-74EB-43EF-A700-9E5CE9315D9A}" destId="{5087D66F-52A3-4B28-9CEB-911D0BA4A5F5}" srcOrd="1" destOrd="0" parTransId="{FE05DC56-0381-4FFC-999C-E4343757F5CE}" sibTransId="{52032EEB-BC06-4FD9-8BF8-BA3365749B82}"/>
    <dgm:cxn modelId="{DF289F2F-7270-4C89-BC29-2E47A451F686}" srcId="{DAB5947F-74EB-43EF-A700-9E5CE9315D9A}" destId="{822F9B34-BFC6-4264-A0F5-1FBC38D97F46}" srcOrd="0" destOrd="0" parTransId="{289BCD34-0E33-45DD-9A06-802DD9C93A60}" sibTransId="{C64EFCDC-C6CA-46B9-9663-ABEC549BCCDC}"/>
    <dgm:cxn modelId="{1BCA39DE-CBC9-4298-8AFC-A29D2B012125}" type="presOf" srcId="{132E4DC9-60FE-46BB-BBD8-170F5A82764C}" destId="{A1189A6A-83C0-4C76-A452-A9BA27D89623}" srcOrd="0" destOrd="0" presId="urn:microsoft.com/office/officeart/2005/8/layout/funnel1"/>
    <dgm:cxn modelId="{04238D24-E82B-4744-B5C7-48D97A59A66F}" type="presOf" srcId="{EFD4D832-8D94-48B6-AFE3-CC279508C0DD}" destId="{E1901F02-DCAC-4B1D-A463-5965F60129FA}" srcOrd="0" destOrd="0" presId="urn:microsoft.com/office/officeart/2005/8/layout/funnel1"/>
    <dgm:cxn modelId="{AF26AA17-A5B5-49D4-B9AC-077AA63105F6}" srcId="{DAB5947F-74EB-43EF-A700-9E5CE9315D9A}" destId="{132E4DC9-60FE-46BB-BBD8-170F5A82764C}" srcOrd="2" destOrd="0" parTransId="{A6FEF3E8-00B1-4FD0-990E-2C3F9E0113AB}" sibTransId="{EAFD853D-D816-4386-9ECB-24F659F61BD4}"/>
    <dgm:cxn modelId="{8752FD17-B716-4B4B-B0EE-0680FC68F8A4}" srcId="{DAB5947F-74EB-43EF-A700-9E5CE9315D9A}" destId="{EFD4D832-8D94-48B6-AFE3-CC279508C0DD}" srcOrd="3" destOrd="0" parTransId="{B7F62FBD-23C3-454E-949C-5CC6BCE415D2}" sibTransId="{06A0EB2E-03E4-466F-83FE-DF212298FDB2}"/>
    <dgm:cxn modelId="{6089EFE5-1671-4B77-8D18-7B9BE98FCFD4}" type="presParOf" srcId="{54AB37F8-EC99-47D0-841B-51A9B7790D7C}" destId="{B4680C81-1322-4F56-9EF5-9593EF6EDE4F}" srcOrd="0" destOrd="0" presId="urn:microsoft.com/office/officeart/2005/8/layout/funnel1"/>
    <dgm:cxn modelId="{59202E7B-11E7-4695-9B56-8F6552D25CD1}" type="presParOf" srcId="{54AB37F8-EC99-47D0-841B-51A9B7790D7C}" destId="{F923662B-4263-4D4E-99B8-B7C44C3E0F21}" srcOrd="1" destOrd="0" presId="urn:microsoft.com/office/officeart/2005/8/layout/funnel1"/>
    <dgm:cxn modelId="{93D2F779-7CAC-49D4-8E30-3491C6F50845}" type="presParOf" srcId="{54AB37F8-EC99-47D0-841B-51A9B7790D7C}" destId="{E1901F02-DCAC-4B1D-A463-5965F60129FA}" srcOrd="2" destOrd="0" presId="urn:microsoft.com/office/officeart/2005/8/layout/funnel1"/>
    <dgm:cxn modelId="{1B4B274B-9D9C-44A5-BE21-723BC49E7433}" type="presParOf" srcId="{54AB37F8-EC99-47D0-841B-51A9B7790D7C}" destId="{A1189A6A-83C0-4C76-A452-A9BA27D89623}" srcOrd="3" destOrd="0" presId="urn:microsoft.com/office/officeart/2005/8/layout/funnel1"/>
    <dgm:cxn modelId="{47245432-5E27-4D75-9B6A-9B3F9612AA16}" type="presParOf" srcId="{54AB37F8-EC99-47D0-841B-51A9B7790D7C}" destId="{2276AB13-0BE3-4542-866D-FB9919EA4D1D}" srcOrd="4" destOrd="0" presId="urn:microsoft.com/office/officeart/2005/8/layout/funnel1"/>
    <dgm:cxn modelId="{7D814B26-9E40-465B-A80E-2B274FAADE57}" type="presParOf" srcId="{54AB37F8-EC99-47D0-841B-51A9B7790D7C}" destId="{638439C0-1639-42E7-B93B-4A9A22BC1BF3}" srcOrd="5" destOrd="0" presId="urn:microsoft.com/office/officeart/2005/8/layout/funnel1"/>
    <dgm:cxn modelId="{8E293C61-FA7F-48CA-83AF-608E2F005113}" type="presParOf" srcId="{54AB37F8-EC99-47D0-841B-51A9B7790D7C}" destId="{12EC2DE0-CA7E-4970-A001-46FE98B1E97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80C81-1322-4F56-9EF5-9593EF6EDE4F}">
      <dsp:nvSpPr>
        <dsp:cNvPr id="0" name=""/>
        <dsp:cNvSpPr/>
      </dsp:nvSpPr>
      <dsp:spPr>
        <a:xfrm>
          <a:off x="1946290" y="36360"/>
          <a:ext cx="2688500" cy="530467"/>
        </a:xfrm>
        <a:prstGeom prst="ellipse">
          <a:avLst/>
        </a:prstGeom>
        <a:solidFill>
          <a:schemeClr val="accent1">
            <a:lumMod val="40000"/>
            <a:lumOff val="6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3662B-4263-4D4E-99B8-B7C44C3E0F21}">
      <dsp:nvSpPr>
        <dsp:cNvPr id="0" name=""/>
        <dsp:cNvSpPr/>
      </dsp:nvSpPr>
      <dsp:spPr>
        <a:xfrm>
          <a:off x="3144898" y="1317067"/>
          <a:ext cx="296019" cy="22590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01F02-DCAC-4B1D-A463-5965F60129FA}">
      <dsp:nvSpPr>
        <dsp:cNvPr id="0" name=""/>
        <dsp:cNvSpPr/>
      </dsp:nvSpPr>
      <dsp:spPr>
        <a:xfrm>
          <a:off x="2448676" y="1405647"/>
          <a:ext cx="1688463" cy="517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청년</a:t>
          </a:r>
          <a:r>
            <a:rPr lang="en-US" altLang="ko-KR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, 1</a:t>
          </a:r>
          <a:r>
            <a:rPr lang="ko-KR" altLang="en-US" sz="1600" kern="12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rPr>
            <a:t>인 가구</a:t>
          </a:r>
          <a:endParaRPr lang="ko-KR" altLang="en-US" sz="1600" kern="1200" dirty="0">
            <a:solidFill>
              <a:schemeClr val="bg1"/>
            </a:solidFill>
            <a:latin typeface="휴먼둥근헤드라인" panose="02030504000101010101" pitchFamily="18" charset="-127"/>
            <a:ea typeface="휴먼둥근헤드라인" panose="02030504000101010101" pitchFamily="18" charset="-127"/>
          </a:endParaRPr>
        </a:p>
      </dsp:txBody>
      <dsp:txXfrm>
        <a:off x="2448676" y="1405647"/>
        <a:ext cx="1688463" cy="517642"/>
      </dsp:txXfrm>
    </dsp:sp>
    <dsp:sp modelId="{A1189A6A-83C0-4C76-A452-A9BA27D89623}">
      <dsp:nvSpPr>
        <dsp:cNvPr id="0" name=""/>
        <dsp:cNvSpPr/>
      </dsp:nvSpPr>
      <dsp:spPr>
        <a:xfrm>
          <a:off x="2944044" y="575075"/>
          <a:ext cx="983076" cy="53283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 </a:t>
          </a:r>
          <a:endParaRPr lang="ko-KR" altLang="en-US" sz="2400" kern="1200" dirty="0"/>
        </a:p>
      </dsp:txBody>
      <dsp:txXfrm>
        <a:off x="3088012" y="653107"/>
        <a:ext cx="695140" cy="376771"/>
      </dsp:txXfrm>
    </dsp:sp>
    <dsp:sp modelId="{2276AB13-0BE3-4542-866D-FB9919EA4D1D}">
      <dsp:nvSpPr>
        <dsp:cNvPr id="0" name=""/>
        <dsp:cNvSpPr/>
      </dsp:nvSpPr>
      <dsp:spPr>
        <a:xfrm>
          <a:off x="2195962" y="216587"/>
          <a:ext cx="1090303" cy="53283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 </a:t>
          </a:r>
          <a:endParaRPr lang="ko-KR" altLang="en-US" sz="2400" kern="1200" dirty="0"/>
        </a:p>
      </dsp:txBody>
      <dsp:txXfrm>
        <a:off x="2355633" y="294619"/>
        <a:ext cx="770961" cy="376771"/>
      </dsp:txXfrm>
    </dsp:sp>
    <dsp:sp modelId="{638439C0-1639-42E7-B93B-4A9A22BC1BF3}">
      <dsp:nvSpPr>
        <dsp:cNvPr id="0" name=""/>
        <dsp:cNvSpPr/>
      </dsp:nvSpPr>
      <dsp:spPr>
        <a:xfrm>
          <a:off x="3215615" y="48266"/>
          <a:ext cx="1186933" cy="53283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bg2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 </a:t>
          </a:r>
          <a:endParaRPr lang="ko-KR" altLang="en-US" sz="2400" kern="1200" dirty="0"/>
        </a:p>
      </dsp:txBody>
      <dsp:txXfrm>
        <a:off x="3389437" y="126298"/>
        <a:ext cx="839289" cy="376771"/>
      </dsp:txXfrm>
    </dsp:sp>
    <dsp:sp modelId="{12EC2DE0-CA7E-4970-A001-46FE98B1E97A}">
      <dsp:nvSpPr>
        <dsp:cNvPr id="0" name=""/>
        <dsp:cNvSpPr/>
      </dsp:nvSpPr>
      <dsp:spPr>
        <a:xfrm>
          <a:off x="1862528" y="-28763"/>
          <a:ext cx="2845940" cy="132616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14ca9af8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214ca9af8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388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06139796c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06139796c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06139796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406139796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14ca9af84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214ca9af84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3004174d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23004174d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14ca9af84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214ca9af84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" y="0"/>
            <a:ext cx="12190476" cy="6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9803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91764"/>
                </a:srgbClr>
              </a:gs>
              <a:gs pos="100000">
                <a:schemeClr val="l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</a:t>
            </a:r>
            <a:endParaRPr sz="4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617674" y="5259314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highlight>
                  <a:srgbClr val="000080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생활 패턴 분석 서비스</a:t>
            </a:r>
            <a:endParaRPr sz="4000" b="1">
              <a:solidFill>
                <a:schemeClr val="lt1"/>
              </a:solidFill>
              <a:highlight>
                <a:srgbClr val="00008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75240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One-person households Project with One_Team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 rot="-2366605" flipH="1">
            <a:off x="7433426" y="4346033"/>
            <a:ext cx="6243105" cy="3221720"/>
          </a:xfrm>
          <a:custGeom>
            <a:avLst/>
            <a:gdLst/>
            <a:ahLst/>
            <a:cxnLst/>
            <a:rect l="l" t="t" r="r" b="b"/>
            <a:pathLst>
              <a:path w="6243105" h="3221720" extrusionOk="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69803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14ca9af84_3_17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g2214ca9af84_3_17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2214ca9af84_3_17"/>
          <p:cNvSpPr txBox="1"/>
          <p:nvPr/>
        </p:nvSpPr>
        <p:spPr>
          <a:xfrm>
            <a:off x="3231897" y="1449333"/>
            <a:ext cx="572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임대주택 지역구별, 주택형별 </a:t>
            </a:r>
            <a:r>
              <a:rPr lang="ko-KR" sz="1800" b="1">
                <a:solidFill>
                  <a:srgbClr val="FFFFFF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경쟁률 예측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800" b="1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2214ca9af84_3_17"/>
          <p:cNvSpPr txBox="1"/>
          <p:nvPr/>
        </p:nvSpPr>
        <p:spPr>
          <a:xfrm>
            <a:off x="2798288" y="1791413"/>
            <a:ext cx="633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</a:rPr>
              <a:t>-LH 한국 토지주택 공사, SH 서울주택 도시 공사의 </a:t>
            </a:r>
            <a:endParaRPr sz="1200" b="1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</a:rPr>
              <a:t>청년임대주택 청약 최종 경쟁률 데이터를 분석해</a:t>
            </a:r>
            <a:endParaRPr sz="1200" b="1">
              <a:solidFill>
                <a:srgbClr val="9999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</a:rPr>
              <a:t>지역구별, 주택형(평수)별 경쟁률을 예측하여 보여준다.</a:t>
            </a:r>
            <a:endParaRPr sz="1200" b="1">
              <a:solidFill>
                <a:srgbClr val="999999"/>
              </a:solidFill>
            </a:endParaRPr>
          </a:p>
        </p:txBody>
      </p:sp>
      <p:pic>
        <p:nvPicPr>
          <p:cNvPr id="213" name="Google Shape;213;g2214ca9af84_3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863" y="4601100"/>
            <a:ext cx="1827225" cy="1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214ca9af84_3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138" y="3145900"/>
            <a:ext cx="9058674" cy="37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214ca9af84_3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375" y="2497847"/>
            <a:ext cx="6288551" cy="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214ca9af84_3_17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14ca9af84_3_0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2214ca9af84_3_0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g2214ca9af84_3_0"/>
          <p:cNvSpPr txBox="1"/>
          <p:nvPr/>
        </p:nvSpPr>
        <p:spPr>
          <a:xfrm>
            <a:off x="6443850" y="2042750"/>
            <a:ext cx="5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  <a:highlight>
                  <a:srgbClr val="FFFFFF"/>
                </a:highlight>
              </a:rPr>
              <a:t>-  </a:t>
            </a:r>
            <a:r>
              <a:rPr lang="ko-KR" sz="1200" b="1">
                <a:solidFill>
                  <a:srgbClr val="999999"/>
                </a:solidFill>
              </a:rPr>
              <a:t>접수기간 일정을 캘린더에서 체크 가능</a:t>
            </a:r>
            <a:endParaRPr sz="1200" b="1">
              <a:solidFill>
                <a:srgbClr val="999999"/>
              </a:solidFill>
            </a:endParaRPr>
          </a:p>
        </p:txBody>
      </p:sp>
      <p:sp>
        <p:nvSpPr>
          <p:cNvPr id="224" name="Google Shape;224;g2214ca9af84_3_0"/>
          <p:cNvSpPr txBox="1"/>
          <p:nvPr/>
        </p:nvSpPr>
        <p:spPr>
          <a:xfrm>
            <a:off x="3231897" y="1460233"/>
            <a:ext cx="572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청약공고 </a:t>
            </a:r>
            <a:r>
              <a:rPr lang="ko-KR" sz="1800" b="1">
                <a:solidFill>
                  <a:schemeClr val="lt1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모아보기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800" b="1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g2214ca9af84_3_0"/>
          <p:cNvSpPr txBox="1"/>
          <p:nvPr/>
        </p:nvSpPr>
        <p:spPr>
          <a:xfrm>
            <a:off x="766650" y="3617875"/>
            <a:ext cx="5136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300" b="1">
              <a:solidFill>
                <a:srgbClr val="666666"/>
              </a:solidFill>
            </a:endParaRPr>
          </a:p>
        </p:txBody>
      </p:sp>
      <p:pic>
        <p:nvPicPr>
          <p:cNvPr id="226" name="Google Shape;226;g2214ca9af84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75" y="2249825"/>
            <a:ext cx="5669549" cy="398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214ca9af84_3_0"/>
          <p:cNvSpPr txBox="1"/>
          <p:nvPr/>
        </p:nvSpPr>
        <p:spPr>
          <a:xfrm>
            <a:off x="1874425" y="3263875"/>
            <a:ext cx="381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434343"/>
                </a:solidFill>
                <a:highlight>
                  <a:schemeClr val="lt1"/>
                </a:highlight>
              </a:rPr>
              <a:t>- </a:t>
            </a:r>
            <a:r>
              <a:rPr lang="ko-KR" sz="1200" b="1">
                <a:solidFill>
                  <a:srgbClr val="434343"/>
                </a:solidFill>
              </a:rPr>
              <a:t>청년 매입 임대 주택 공고</a:t>
            </a:r>
            <a:endParaRPr sz="1200" b="1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434343"/>
                </a:solidFill>
                <a:highlight>
                  <a:schemeClr val="lt1"/>
                </a:highlight>
              </a:rPr>
              <a:t>- </a:t>
            </a:r>
            <a:r>
              <a:rPr lang="ko-KR" sz="1200" b="1">
                <a:solidFill>
                  <a:srgbClr val="434343"/>
                </a:solidFill>
              </a:rPr>
              <a:t>공공 전세 주택 공고</a:t>
            </a:r>
            <a:endParaRPr sz="12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434343"/>
                </a:solidFill>
              </a:rPr>
              <a:t>- 행복주택(수도권) 공고</a:t>
            </a:r>
            <a:endParaRPr sz="1300"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g2214ca9af84_3_0"/>
          <p:cNvSpPr txBox="1"/>
          <p:nvPr/>
        </p:nvSpPr>
        <p:spPr>
          <a:xfrm>
            <a:off x="1874425" y="4465975"/>
            <a:ext cx="381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34343"/>
                </a:solidFill>
                <a:highlight>
                  <a:schemeClr val="lt1"/>
                </a:highlight>
              </a:rPr>
              <a:t>- </a:t>
            </a:r>
            <a:r>
              <a:rPr lang="ko-KR" sz="1200" b="1">
                <a:solidFill>
                  <a:srgbClr val="434343"/>
                </a:solidFill>
              </a:rPr>
              <a:t>청년 매입 임대 주택 공고</a:t>
            </a:r>
            <a:endParaRPr sz="1200" b="1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34343"/>
                </a:solidFill>
                <a:highlight>
                  <a:schemeClr val="lt1"/>
                </a:highlight>
              </a:rPr>
              <a:t>- </a:t>
            </a:r>
            <a:r>
              <a:rPr lang="ko-KR" sz="1200" b="1">
                <a:solidFill>
                  <a:srgbClr val="434343"/>
                </a:solidFill>
              </a:rPr>
              <a:t>역세권 청년 주택 공고</a:t>
            </a:r>
            <a:endParaRPr sz="12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34343"/>
                </a:solidFill>
              </a:rPr>
              <a:t>- 행복주택 공고</a:t>
            </a:r>
            <a:endParaRPr sz="1100" b="1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sp>
        <p:nvSpPr>
          <p:cNvPr id="229" name="Google Shape;229;g2214ca9af84_3_0"/>
          <p:cNvSpPr txBox="1"/>
          <p:nvPr/>
        </p:nvSpPr>
        <p:spPr>
          <a:xfrm>
            <a:off x="1874425" y="5668075"/>
            <a:ext cx="381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34343"/>
                </a:solidFill>
              </a:rPr>
              <a:t>- 행복주택 공고</a:t>
            </a:r>
            <a:endParaRPr sz="1100" b="1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pic>
        <p:nvPicPr>
          <p:cNvPr id="230" name="Google Shape;230;g2214ca9af84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848" y="2659325"/>
            <a:ext cx="5595752" cy="337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214ca9af84_3_0"/>
          <p:cNvSpPr txBox="1"/>
          <p:nvPr/>
        </p:nvSpPr>
        <p:spPr>
          <a:xfrm>
            <a:off x="817200" y="2042750"/>
            <a:ext cx="513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  <a:highlight>
                  <a:schemeClr val="lt1"/>
                </a:highlight>
              </a:rPr>
              <a:t>- 1인가구 청년에 해당하는 공고들을 </a:t>
            </a:r>
            <a:r>
              <a:rPr lang="ko-KR" sz="1200" b="1">
                <a:solidFill>
                  <a:srgbClr val="999999"/>
                </a:solidFill>
              </a:rPr>
              <a:t>추출하여 </a:t>
            </a:r>
            <a:endParaRPr sz="1200" b="1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>
                <a:solidFill>
                  <a:srgbClr val="999999"/>
                </a:solidFill>
              </a:rPr>
              <a:t>모아보기 서비스 제공</a:t>
            </a:r>
            <a:endParaRPr sz="1200" b="1">
              <a:solidFill>
                <a:srgbClr val="999999"/>
              </a:solidFill>
            </a:endParaRPr>
          </a:p>
        </p:txBody>
      </p:sp>
      <p:sp>
        <p:nvSpPr>
          <p:cNvPr id="232" name="Google Shape;232;g2214ca9af84_3_0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59" name="Google Shape;259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1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/>
          </a:p>
        </p:txBody>
      </p:sp>
      <p:sp>
        <p:nvSpPr>
          <p:cNvPr id="261" name="Google Shape;261;p11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1196" y="1421949"/>
            <a:ext cx="5549607" cy="507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/>
          <p:nvPr/>
        </p:nvSpPr>
        <p:spPr>
          <a:xfrm>
            <a:off x="6192911" y="2538960"/>
            <a:ext cx="1355121" cy="303777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140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978389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/>
                <a:t>Development Goal</a:t>
              </a:r>
              <a:endParaRPr lang="ko-KR" altLang="en-US" sz="1400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2204343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534146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3222800" y="2532399"/>
            <a:ext cx="573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지역별 경쟁률 예측 서비스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3850671" y="3861277"/>
            <a:ext cx="447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청약 공고 모아보기 서비스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890589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지역구별 </a:t>
            </a:r>
            <a:r>
              <a:rPr lang="ko-KR" altLang="en-US" sz="1100" dirty="0" err="1"/>
              <a:t>주택형별</a:t>
            </a:r>
            <a:r>
              <a:rPr lang="ko-KR" altLang="en-US" sz="1100" dirty="0"/>
              <a:t> 경쟁률 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286639" y="4233398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 LH, SH, GH</a:t>
            </a:r>
            <a:r>
              <a:rPr lang="ko-KR" altLang="en-US" sz="1100" dirty="0"/>
              <a:t>의 임대주택공고 데이터 활용  </a:t>
            </a:r>
            <a:endParaRPr lang="ko-KR" altLang="en-US" sz="1100" dirty="0">
              <a:solidFill>
                <a:srgbClr val="00B0F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개발 목표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8" y="252400"/>
            <a:ext cx="33071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</a:rPr>
              <a:t> 임대주택 청약 경쟁률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95235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2688000" y="4684125"/>
            <a:ext cx="6954300" cy="4482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9144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세대의 임대주택 정보 획득이 용이함   </a:t>
            </a:r>
            <a:endParaRPr sz="2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2400150" y="3138663"/>
            <a:ext cx="73917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여러 기관에서, 다양한 세대들을 대상으로 한 공고들이 중구난방식으로 업로드 되는 사이에서 </a:t>
            </a:r>
            <a:r>
              <a:rPr lang="ko-KR" sz="2400" b="1" dirty="0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의 경제 </a:t>
            </a:r>
            <a:r>
              <a:rPr lang="ko-KR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상황과 선호하는 주거지역에 </a:t>
            </a:r>
            <a:r>
              <a:rPr 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맞는 </a:t>
            </a:r>
            <a:r>
              <a:rPr lang="ko-KR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임대주택 </a:t>
            </a:r>
            <a:r>
              <a:rPr lang="ko-KR" sz="2400" b="1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청약공고를</a:t>
            </a:r>
            <a:r>
              <a:rPr lang="ko-KR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dirty="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한눈에 모아볼 </a:t>
            </a:r>
            <a:r>
              <a:rPr 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 있어</a:t>
            </a: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2400300" y="1679225"/>
            <a:ext cx="7391700" cy="11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지역구별, 주택형별 청년 임대주택 </a:t>
            </a:r>
            <a:r>
              <a:rPr lang="ko-KR" sz="2400" b="1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경쟁률을 예측</a:t>
            </a: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하여 보여줌으로써 어떤 지역에 </a:t>
            </a:r>
            <a:r>
              <a:rPr lang="ko-KR" sz="2400" b="1">
                <a:solidFill>
                  <a:srgbClr val="00A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 신청</a:t>
            </a: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을 넣으면 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94970" marR="5080" lvl="0" indent="-3829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좋을지 신청자의 결정에 도움을 줌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9873D5-9770-23B1-D2BB-48B87391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17607C1-BCBD-DD00-40E0-9E50388315B1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F6FA5B-5267-FE41-F2E8-3BB10D5CB11C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A697725-7EE4-6546-23F0-A59F467E85F7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2D184-313F-0E7C-A623-D5BBDEB76EC4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900C1A-0255-1999-5C5A-CAA8BE4BB735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18C6D2-FBB1-DF38-EFFE-5FF5CA979926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4FDA9D5A-96DD-9FDC-3129-06D77191E12A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80E6320-8A8E-BBBF-D8FF-E6D88E67A9CF}"/>
              </a:ext>
            </a:extLst>
          </p:cNvPr>
          <p:cNvCxnSpPr>
            <a:cxnSpLocks/>
          </p:cNvCxnSpPr>
          <p:nvPr/>
        </p:nvCxnSpPr>
        <p:spPr>
          <a:xfrm>
            <a:off x="7605486" y="3918857"/>
            <a:ext cx="3999139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0EFDD1-DB15-8159-5C4E-8C2AAA434531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1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6A748-CC44-E89B-44C0-72697F014D69}"/>
              </a:ext>
            </a:extLst>
          </p:cNvPr>
          <p:cNvSpPr txBox="1"/>
          <p:nvPr/>
        </p:nvSpPr>
        <p:spPr>
          <a:xfrm>
            <a:off x="7605485" y="3174762"/>
            <a:ext cx="399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 err="1">
                <a:solidFill>
                  <a:schemeClr val="bg1"/>
                </a:solidFill>
              </a:rPr>
              <a:t>인가구</a:t>
            </a:r>
            <a:r>
              <a:rPr lang="ko-KR" altLang="en-US" b="1" dirty="0">
                <a:solidFill>
                  <a:schemeClr val="bg1"/>
                </a:solidFill>
              </a:rPr>
              <a:t> 임대주택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청약 경쟁률 예측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EAC90-C5BF-004C-7B16-65CE5FF0A15E}"/>
              </a:ext>
            </a:extLst>
          </p:cNvPr>
          <p:cNvSpPr txBox="1"/>
          <p:nvPr/>
        </p:nvSpPr>
        <p:spPr>
          <a:xfrm>
            <a:off x="7605485" y="3982886"/>
            <a:ext cx="3999139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3-1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3-2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3-3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3-4 </a:t>
            </a:r>
            <a:r>
              <a:rPr lang="ko-KR" altLang="en-US" sz="1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4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DB49D0-532A-96AA-1C42-C9894E590CA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Chapter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277C9-077A-AF9F-5DD0-961D550DB3FC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33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Google Shape;111;g2406139796c_2_25"/>
          <p:cNvGraphicFramePr/>
          <p:nvPr>
            <p:extLst>
              <p:ext uri="{D42A27DB-BD31-4B8C-83A1-F6EECF244321}">
                <p14:modId xmlns:p14="http://schemas.microsoft.com/office/powerpoint/2010/main" val="2117211047"/>
              </p:ext>
            </p:extLst>
          </p:nvPr>
        </p:nvGraphicFramePr>
        <p:xfrm>
          <a:off x="557936" y="2705607"/>
          <a:ext cx="11040075" cy="3588900"/>
        </p:xfrm>
        <a:graphic>
          <a:graphicData uri="http://schemas.openxmlformats.org/drawingml/2006/table">
            <a:tbl>
              <a:tblPr firstRow="1" bandRow="1">
                <a:noFill/>
                <a:tableStyleId>{EEB9DE04-A10E-4B08-8B62-A7D7D60F0C0E}</a:tableStyleId>
              </a:tblPr>
              <a:tblGrid>
                <a:gridCol w="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1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0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Version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350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2023-05-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1p – </a:t>
                      </a:r>
                      <a:r>
                        <a:rPr 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en-US" altLang="ko-KR" sz="11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r>
                        <a:rPr lang="ko-KR" sz="110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기획안 초기 내용 작성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박예린, 신유정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41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12" name="Google Shape;112;g2406139796c_2_25"/>
          <p:cNvGrpSpPr/>
          <p:nvPr/>
        </p:nvGrpSpPr>
        <p:grpSpPr>
          <a:xfrm>
            <a:off x="557783" y="2319527"/>
            <a:ext cx="56515" cy="212216"/>
            <a:chOff x="557783" y="2319527"/>
            <a:chExt cx="56515" cy="212216"/>
          </a:xfrm>
        </p:grpSpPr>
        <p:sp>
          <p:nvSpPr>
            <p:cNvPr id="113" name="Google Shape;113;g2406139796c_2_25"/>
            <p:cNvSpPr/>
            <p:nvPr/>
          </p:nvSpPr>
          <p:spPr>
            <a:xfrm>
              <a:off x="557783" y="2319527"/>
              <a:ext cx="56515" cy="81280"/>
            </a:xfrm>
            <a:custGeom>
              <a:avLst/>
              <a:gdLst/>
              <a:ahLst/>
              <a:cxnLst/>
              <a:rect l="l" t="t" r="r" b="b"/>
              <a:pathLst>
                <a:path w="56515" h="81280" extrusionOk="0">
                  <a:moveTo>
                    <a:pt x="0" y="80771"/>
                  </a:moveTo>
                  <a:lnTo>
                    <a:pt x="56387" y="80771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80771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2406139796c_2_25"/>
            <p:cNvSpPr/>
            <p:nvPr/>
          </p:nvSpPr>
          <p:spPr>
            <a:xfrm>
              <a:off x="557783" y="2400299"/>
              <a:ext cx="56515" cy="131444"/>
            </a:xfrm>
            <a:custGeom>
              <a:avLst/>
              <a:gdLst/>
              <a:ahLst/>
              <a:cxnLst/>
              <a:rect l="l" t="t" r="r" b="b"/>
              <a:pathLst>
                <a:path w="56515" h="131444" extrusionOk="0">
                  <a:moveTo>
                    <a:pt x="5638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56387" y="131063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001F5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g2406139796c_2_25"/>
          <p:cNvSpPr txBox="1"/>
          <p:nvPr/>
        </p:nvSpPr>
        <p:spPr>
          <a:xfrm>
            <a:off x="664870" y="2285492"/>
            <a:ext cx="17970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 History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2406139796c_2_25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</a:t>
            </a:r>
            <a:endParaRPr sz="20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2406139796c_2_25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06139796c_2_11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2406139796c_2_11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g2406139796c_2_11"/>
          <p:cNvSpPr txBox="1"/>
          <p:nvPr/>
        </p:nvSpPr>
        <p:spPr>
          <a:xfrm>
            <a:off x="3258750" y="1464975"/>
            <a:ext cx="5674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ko-KR" sz="18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·30대의 1인가구 </a:t>
            </a:r>
            <a:r>
              <a:rPr lang="ko-KR" sz="1800" b="1">
                <a:solidFill>
                  <a:srgbClr val="202124"/>
                </a:solidFill>
                <a:highlight>
                  <a:srgbClr val="FFFFFF"/>
                </a:highlight>
              </a:rPr>
              <a:t>비율은</a:t>
            </a:r>
            <a:r>
              <a:rPr lang="ko-KR" sz="18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점점 높아</a:t>
            </a:r>
            <a:r>
              <a:rPr lang="ko-KR" sz="1800" b="1">
                <a:solidFill>
                  <a:srgbClr val="202124"/>
                </a:solidFill>
                <a:highlight>
                  <a:srgbClr val="FFFFFF"/>
                </a:highlight>
              </a:rPr>
              <a:t>지고 있으나</a:t>
            </a:r>
            <a:endParaRPr sz="1800" b="1" i="0" u="none" strike="noStrike" cap="non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</a:rPr>
              <a:t>1인가구의 67.7%는 연 소득 3000만원 ↓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25" name="Google Shape;125;g2406139796c_2_11"/>
          <p:cNvPicPr preferRelativeResize="0"/>
          <p:nvPr/>
        </p:nvPicPr>
        <p:blipFill rotWithShape="1">
          <a:blip r:embed="rId3">
            <a:alphaModFix/>
          </a:blip>
          <a:srcRect r="52079"/>
          <a:stretch/>
        </p:blipFill>
        <p:spPr>
          <a:xfrm>
            <a:off x="550870" y="2846125"/>
            <a:ext cx="36516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406139796c_2_11"/>
          <p:cNvSpPr/>
          <p:nvPr/>
        </p:nvSpPr>
        <p:spPr>
          <a:xfrm>
            <a:off x="346650" y="2667725"/>
            <a:ext cx="11498700" cy="37953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" name="Google Shape;127;g2406139796c_2_11"/>
          <p:cNvPicPr preferRelativeResize="0"/>
          <p:nvPr/>
        </p:nvPicPr>
        <p:blipFill rotWithShape="1">
          <a:blip r:embed="rId4">
            <a:alphaModFix/>
          </a:blip>
          <a:srcRect t="4798" b="2745"/>
          <a:stretch/>
        </p:blipFill>
        <p:spPr>
          <a:xfrm>
            <a:off x="7720450" y="2846125"/>
            <a:ext cx="3842807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406139796c_2_11"/>
          <p:cNvPicPr preferRelativeResize="0"/>
          <p:nvPr/>
        </p:nvPicPr>
        <p:blipFill rotWithShape="1">
          <a:blip r:embed="rId3">
            <a:alphaModFix/>
          </a:blip>
          <a:srcRect l="52079"/>
          <a:stretch/>
        </p:blipFill>
        <p:spPr>
          <a:xfrm>
            <a:off x="4270195" y="2837788"/>
            <a:ext cx="36516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406139796c_2_11"/>
          <p:cNvSpPr txBox="1"/>
          <p:nvPr/>
        </p:nvSpPr>
        <p:spPr>
          <a:xfrm>
            <a:off x="629500" y="2667725"/>
            <a:ext cx="740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https://www.sisajournal.com/news/articleView.html?idxno=243189</a:t>
            </a:r>
            <a:endParaRPr sz="1100">
              <a:solidFill>
                <a:srgbClr val="C9C9C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2406139796c_2_11"/>
          <p:cNvSpPr txBox="1"/>
          <p:nvPr/>
        </p:nvSpPr>
        <p:spPr>
          <a:xfrm>
            <a:off x="7697750" y="2591525"/>
            <a:ext cx="39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https://www.joongang.co.kr/article/25123816#home</a:t>
            </a:r>
            <a:endParaRPr sz="1100">
              <a:solidFill>
                <a:srgbClr val="C9C9C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2406139796c_2_11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2090109" y="1440523"/>
            <a:ext cx="801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청년 1인 가구의 66.8%는 주거 대출 이자, 원금 상환, 월세 등 </a:t>
            </a:r>
            <a:r>
              <a:rPr lang="ko-KR" sz="1800" b="1">
                <a:solidFill>
                  <a:srgbClr val="00AFEF"/>
                </a:solidFill>
              </a:rPr>
              <a:t>금전적 </a:t>
            </a:r>
            <a:r>
              <a:rPr lang="ko-KR" sz="1800" b="1" i="0" u="none" strike="noStrike" cap="none">
                <a:solidFill>
                  <a:srgbClr val="00AFEF"/>
                </a:solidFill>
                <a:latin typeface="Arial"/>
                <a:ea typeface="Arial"/>
                <a:cs typeface="Arial"/>
                <a:sym typeface="Arial"/>
              </a:rPr>
              <a:t>부담</a:t>
            </a:r>
            <a:endParaRPr sz="1800" b="1" i="0" u="none" strike="noStrike" cap="none">
              <a:solidFill>
                <a:srgbClr val="00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1931597" y="1956333"/>
            <a:ext cx="801188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999999"/>
                </a:solidFill>
              </a:rPr>
              <a:t>-연령이 낮을수록, 점유형태가 불안정할수록 주거비용 부담을 느낌</a:t>
            </a:r>
            <a:endParaRPr sz="1200" b="1" i="0" u="none" strike="noStrike" cap="none">
              <a:solidFill>
                <a:srgbClr val="999999"/>
              </a:solidFill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1931597" y="2769930"/>
            <a:ext cx="8011886" cy="3674413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762" y="2963344"/>
            <a:ext cx="7299552" cy="328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122" y="2769925"/>
            <a:ext cx="35623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14ca9af84_5_20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2214ca9af84_5_20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g2214ca9af84_5_20"/>
          <p:cNvSpPr txBox="1"/>
          <p:nvPr/>
        </p:nvSpPr>
        <p:spPr>
          <a:xfrm>
            <a:off x="3442257" y="1347948"/>
            <a:ext cx="499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/>
              <a:t>20~30대, 시세보다 2~30% 저렴한 </a:t>
            </a:r>
            <a:endParaRPr sz="1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rgbClr val="00AFEF"/>
                </a:solidFill>
              </a:rPr>
              <a:t>임대주택</a:t>
            </a:r>
            <a:r>
              <a:rPr lang="ko-KR" sz="1800" b="1"/>
              <a:t> 청약공고 관심도 높아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214ca9af84_5_20"/>
          <p:cNvSpPr txBox="1"/>
          <p:nvPr/>
        </p:nvSpPr>
        <p:spPr>
          <a:xfrm>
            <a:off x="1931597" y="2014533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 dirty="0">
                <a:solidFill>
                  <a:srgbClr val="999999"/>
                </a:solidFill>
              </a:rPr>
              <a:t>- </a:t>
            </a:r>
            <a:r>
              <a:rPr lang="ko-KR" sz="1200" b="1" dirty="0">
                <a:solidFill>
                  <a:srgbClr val="999999"/>
                </a:solidFill>
              </a:rPr>
              <a:t>1인가구의 주거안정 정책 중 공공임대주택 공급 및 입주 요건 개선이 67.0점으로 가장 높아</a:t>
            </a:r>
            <a:endParaRPr sz="1200" b="1" i="0" u="none" strike="noStrike" cap="none" dirty="0">
              <a:solidFill>
                <a:srgbClr val="999999"/>
              </a:solidFill>
            </a:endParaRPr>
          </a:p>
        </p:txBody>
      </p:sp>
      <p:sp>
        <p:nvSpPr>
          <p:cNvPr id="152" name="Google Shape;152;g2214ca9af84_5_20"/>
          <p:cNvSpPr/>
          <p:nvPr/>
        </p:nvSpPr>
        <p:spPr>
          <a:xfrm>
            <a:off x="995100" y="2769925"/>
            <a:ext cx="10201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2214ca9af84_5_20"/>
          <p:cNvSpPr txBox="1"/>
          <p:nvPr/>
        </p:nvSpPr>
        <p:spPr>
          <a:xfrm>
            <a:off x="1931596" y="2286335"/>
            <a:ext cx="80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999999"/>
                </a:solidFill>
              </a:rPr>
              <a:t>-청년 1인가구가 다른 세대에 비해 주거 안정 정책이 필요하다고 응답함</a:t>
            </a:r>
            <a:endParaRPr sz="1200" b="1" i="0" u="none" strike="noStrike" cap="none">
              <a:solidFill>
                <a:srgbClr val="999999"/>
              </a:solidFill>
            </a:endParaRPr>
          </a:p>
        </p:txBody>
      </p:sp>
      <p:pic>
        <p:nvPicPr>
          <p:cNvPr id="155" name="Google Shape;155;g2214ca9af84_5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725" y="3046150"/>
            <a:ext cx="4748699" cy="3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214ca9af84_5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372" y="2693725"/>
            <a:ext cx="35623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214ca9af84_5_20"/>
          <p:cNvSpPr txBox="1"/>
          <p:nvPr/>
        </p:nvSpPr>
        <p:spPr>
          <a:xfrm>
            <a:off x="6216525" y="2746500"/>
            <a:ext cx="505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https://newsis.com/view/?id=NISX20191126_0000841339&amp;cID=10201&amp;pID=10200</a:t>
            </a:r>
            <a:endParaRPr sz="9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g2214ca9af84_5_20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943368D0-8C46-7530-D5E2-D485412CC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418881"/>
              </p:ext>
            </p:extLst>
          </p:nvPr>
        </p:nvGraphicFramePr>
        <p:xfrm>
          <a:off x="1140372" y="3069600"/>
          <a:ext cx="5076152" cy="3340674"/>
        </p:xfrm>
        <a:graphic>
          <a:graphicData uri="http://schemas.openxmlformats.org/drawingml/2006/table">
            <a:tbl>
              <a:tblPr firstRow="1" bandRow="1"/>
              <a:tblGrid>
                <a:gridCol w="823274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68074799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0881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8476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 등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주거비 보조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관련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대출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이자 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공공임대주택 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공급 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입주 요건 개선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자기소유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 개량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 개보수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지원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bg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정보 제공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및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상담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dirty="0"/>
                        <a:t>남성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71.1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71.8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67.7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68.6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63.8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64.2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61.0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dirty="0"/>
                        <a:t>여성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66.2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63.1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20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68.0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68.9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69.5</a:t>
                      </a:r>
                      <a:endParaRPr lang="ko-KR" altLang="en-US" sz="900" b="0" dirty="0"/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65.5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30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70.9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68.4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40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69.0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66.3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67.3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62.6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64.9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493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50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62.1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65.1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65.3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65.0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61.7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dirty="0"/>
                        <a:t>64.4</a:t>
                      </a:r>
                      <a:endParaRPr lang="ko-KR" altLang="en-US" sz="900" b="0" dirty="0"/>
                    </a:p>
                  </a:txBody>
                  <a:tcPr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3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3256375" y="1431644"/>
            <a:ext cx="49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dirty="0"/>
              <a:t>임대주택 관련 정보 수집에 대한 </a:t>
            </a:r>
            <a:r>
              <a:rPr lang="ko-KR" sz="1800" b="1" dirty="0">
                <a:solidFill>
                  <a:srgbClr val="00AFEF"/>
                </a:solidFill>
                <a:highlight>
                  <a:srgbClr val="FFFFFF"/>
                </a:highlight>
              </a:rPr>
              <a:t>불편함</a:t>
            </a:r>
            <a:r>
              <a:rPr lang="ko-KR" sz="1800" b="1" dirty="0">
                <a:solidFill>
                  <a:srgbClr val="202124"/>
                </a:solidFill>
                <a:highlight>
                  <a:srgbClr val="FFFFFF"/>
                </a:highlight>
              </a:rPr>
              <a:t>을 느껴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2472485" y="1811736"/>
            <a:ext cx="80118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strike="noStrike" cap="none" dirty="0" smtClean="0">
                <a:solidFill>
                  <a:srgbClr val="999999"/>
                </a:solidFill>
              </a:rPr>
              <a:t>- </a:t>
            </a:r>
            <a:r>
              <a:rPr lang="ko-KR" sz="1200" b="1" dirty="0" smtClean="0">
                <a:solidFill>
                  <a:srgbClr val="999999"/>
                </a:solidFill>
              </a:rPr>
              <a:t>임대주택 </a:t>
            </a:r>
            <a:r>
              <a:rPr lang="ko-KR" sz="1200" b="1" dirty="0" err="1">
                <a:solidFill>
                  <a:srgbClr val="999999"/>
                </a:solidFill>
              </a:rPr>
              <a:t>청약공고</a:t>
            </a:r>
            <a:r>
              <a:rPr lang="ko-KR" sz="1200" b="1" dirty="0">
                <a:solidFill>
                  <a:srgbClr val="999999"/>
                </a:solidFill>
              </a:rPr>
              <a:t> 정보가 기관 별로 나누어져 </a:t>
            </a:r>
            <a:r>
              <a:rPr lang="ko-KR" sz="1200" b="1" dirty="0" smtClean="0">
                <a:solidFill>
                  <a:srgbClr val="999999"/>
                </a:solidFill>
              </a:rPr>
              <a:t>있음</a:t>
            </a:r>
            <a:endParaRPr sz="1200" b="1" dirty="0" smtClean="0">
              <a:solidFill>
                <a:srgbClr val="999999"/>
              </a:solidFill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 smtClean="0">
                <a:solidFill>
                  <a:srgbClr val="999999"/>
                </a:solidFill>
              </a:rPr>
              <a:t>- </a:t>
            </a:r>
            <a:r>
              <a:rPr lang="ko-KR" sz="1200" b="1" dirty="0">
                <a:solidFill>
                  <a:srgbClr val="999999"/>
                </a:solidFill>
              </a:rPr>
              <a:t>이름이 비슷하여 헷갈리거나 일정을 몰라서 </a:t>
            </a:r>
            <a:r>
              <a:rPr lang="ko-KR" sz="1200" b="1" dirty="0" smtClean="0">
                <a:solidFill>
                  <a:srgbClr val="999999"/>
                </a:solidFill>
              </a:rPr>
              <a:t>놓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치는 경우 다반사</a:t>
            </a:r>
            <a:endParaRPr sz="1200" b="1" dirty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300" b="1" dirty="0">
              <a:solidFill>
                <a:srgbClr val="666666"/>
              </a:solidFill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550875" y="2769925"/>
            <a:ext cx="109668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3980100" y="4977300"/>
            <a:ext cx="2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8897813" y="5174997"/>
            <a:ext cx="2166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666666"/>
                </a:solidFill>
              </a:rPr>
              <a:t>└ 다양한 세대들을 대상으로 한 공고들이 중구난방식으로 </a:t>
            </a:r>
            <a:r>
              <a:rPr lang="ko-KR" sz="1200" b="1" dirty="0" err="1">
                <a:solidFill>
                  <a:srgbClr val="666666"/>
                </a:solidFill>
              </a:rPr>
              <a:t>업로드되어</a:t>
            </a:r>
            <a:r>
              <a:rPr lang="ko-KR" sz="1200" b="1" dirty="0">
                <a:solidFill>
                  <a:srgbClr val="666666"/>
                </a:solidFill>
              </a:rPr>
              <a:t> 청년과 관련된 </a:t>
            </a:r>
            <a:r>
              <a:rPr lang="ko-KR" sz="1200" b="1" dirty="0" err="1">
                <a:solidFill>
                  <a:srgbClr val="666666"/>
                </a:solidFill>
              </a:rPr>
              <a:t>공고만</a:t>
            </a:r>
            <a:r>
              <a:rPr lang="ko-KR" sz="1200" b="1" dirty="0">
                <a:solidFill>
                  <a:srgbClr val="666666"/>
                </a:solidFill>
              </a:rPr>
              <a:t> 찾기 어려움</a:t>
            </a:r>
            <a:endParaRPr sz="1200" b="1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3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0250E8-3924-0D29-C10F-294E579FC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0" y="2806103"/>
            <a:ext cx="7378213" cy="3638222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3884416" y="1903158"/>
            <a:ext cx="7585103" cy="3719225"/>
            <a:chOff x="1179096" y="1887248"/>
            <a:chExt cx="7585103" cy="3719225"/>
          </a:xfrm>
        </p:grpSpPr>
        <p:sp>
          <p:nvSpPr>
            <p:cNvPr id="29" name="타원 28"/>
            <p:cNvSpPr/>
            <p:nvPr/>
          </p:nvSpPr>
          <p:spPr>
            <a:xfrm>
              <a:off x="3620655" y="2346037"/>
              <a:ext cx="2559170" cy="24661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219200" y="2678545"/>
              <a:ext cx="4886036" cy="2927928"/>
            </a:xfrm>
            <a:custGeom>
              <a:avLst/>
              <a:gdLst>
                <a:gd name="connsiteX0" fmla="*/ 0 w 4886036"/>
                <a:gd name="connsiteY0" fmla="*/ 2503055 h 2927928"/>
                <a:gd name="connsiteX1" fmla="*/ 2706255 w 4886036"/>
                <a:gd name="connsiteY1" fmla="*/ 0 h 2927928"/>
                <a:gd name="connsiteX2" fmla="*/ 4812145 w 4886036"/>
                <a:gd name="connsiteY2" fmla="*/ 886691 h 2927928"/>
                <a:gd name="connsiteX3" fmla="*/ 4886036 w 4886036"/>
                <a:gd name="connsiteY3" fmla="*/ 2484582 h 2927928"/>
                <a:gd name="connsiteX4" fmla="*/ 193964 w 4886036"/>
                <a:gd name="connsiteY4" fmla="*/ 2927928 h 2927928"/>
                <a:gd name="connsiteX5" fmla="*/ 212436 w 4886036"/>
                <a:gd name="connsiteY5" fmla="*/ 2706255 h 2927928"/>
                <a:gd name="connsiteX6" fmla="*/ 0 w 4886036"/>
                <a:gd name="connsiteY6" fmla="*/ 2503055 h 292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6036" h="2927928">
                  <a:moveTo>
                    <a:pt x="0" y="2503055"/>
                  </a:moveTo>
                  <a:lnTo>
                    <a:pt x="2706255" y="0"/>
                  </a:lnTo>
                  <a:lnTo>
                    <a:pt x="4812145" y="886691"/>
                  </a:lnTo>
                  <a:lnTo>
                    <a:pt x="4886036" y="2484582"/>
                  </a:lnTo>
                  <a:lnTo>
                    <a:pt x="193964" y="2927928"/>
                  </a:lnTo>
                  <a:lnTo>
                    <a:pt x="212436" y="2706255"/>
                  </a:lnTo>
                  <a:lnTo>
                    <a:pt x="0" y="250305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48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5451" y="1887248"/>
              <a:ext cx="5168748" cy="326202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9096" y="5149273"/>
              <a:ext cx="458857" cy="44738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3004174d1_3_6"/>
          <p:cNvSpPr/>
          <p:nvPr/>
        </p:nvSpPr>
        <p:spPr>
          <a:xfrm>
            <a:off x="375375" y="2769925"/>
            <a:ext cx="11436300" cy="3674400"/>
          </a:xfrm>
          <a:prstGeom prst="rect">
            <a:avLst/>
          </a:prstGeom>
          <a:noFill/>
          <a:ln w="127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223004174d1_3_6"/>
          <p:cNvSpPr txBox="1"/>
          <p:nvPr/>
        </p:nvSpPr>
        <p:spPr>
          <a:xfrm>
            <a:off x="1429128" y="775619"/>
            <a:ext cx="36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223004174d1_3_6"/>
          <p:cNvSpPr txBox="1"/>
          <p:nvPr/>
        </p:nvSpPr>
        <p:spPr>
          <a:xfrm>
            <a:off x="550863" y="744842"/>
            <a:ext cx="8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223004174d1_3_6"/>
          <p:cNvSpPr txBox="1"/>
          <p:nvPr/>
        </p:nvSpPr>
        <p:spPr>
          <a:xfrm>
            <a:off x="3442244" y="1440536"/>
            <a:ext cx="49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/>
              <a:t>공급 물량에 비해 엄청난 </a:t>
            </a:r>
            <a:r>
              <a:rPr lang="ko-KR" sz="1800" b="1">
                <a:solidFill>
                  <a:srgbClr val="00AFEF"/>
                </a:solidFill>
              </a:rPr>
              <a:t>경쟁률</a:t>
            </a:r>
            <a:endParaRPr sz="1800" b="1" i="0" u="none" strike="noStrike" cap="none">
              <a:solidFill>
                <a:srgbClr val="00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23004174d1_3_6"/>
          <p:cNvSpPr txBox="1"/>
          <p:nvPr/>
        </p:nvSpPr>
        <p:spPr>
          <a:xfrm>
            <a:off x="1931597" y="1842633"/>
            <a:ext cx="8011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-당해 </a:t>
            </a:r>
            <a:r>
              <a:rPr lang="ko-KR" sz="1200" b="1" dirty="0" smtClean="0">
                <a:solidFill>
                  <a:srgbClr val="999999"/>
                </a:solidFill>
              </a:rPr>
              <a:t>공고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의 </a:t>
            </a:r>
            <a:r>
              <a:rPr lang="ko-KR" altLang="en-US" sz="1200" b="1" dirty="0" err="1" smtClean="0">
                <a:solidFill>
                  <a:srgbClr val="999999"/>
                </a:solidFill>
              </a:rPr>
              <a:t>매물량이</a:t>
            </a:r>
            <a:r>
              <a:rPr lang="ko-KR" altLang="en-US" sz="1200" b="1" dirty="0" smtClean="0">
                <a:solidFill>
                  <a:srgbClr val="999999"/>
                </a:solidFill>
              </a:rPr>
              <a:t> 많지 않고</a:t>
            </a:r>
            <a:r>
              <a:rPr lang="ko-KR" sz="1200" b="1" dirty="0" smtClean="0">
                <a:solidFill>
                  <a:srgbClr val="999999"/>
                </a:solidFill>
              </a:rPr>
              <a:t> </a:t>
            </a:r>
            <a:endParaRPr lang="en-US" altLang="ko-KR" sz="1200" b="1" dirty="0" smtClean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 smtClean="0">
                <a:solidFill>
                  <a:srgbClr val="999999"/>
                </a:solidFill>
              </a:rPr>
              <a:t>어느 </a:t>
            </a:r>
            <a:r>
              <a:rPr lang="ko-KR" sz="1200" b="1" dirty="0">
                <a:solidFill>
                  <a:srgbClr val="999999"/>
                </a:solidFill>
              </a:rPr>
              <a:t>지역, 어떤 평수에 신청을 넣어야 당첨확률이 올라갈지 </a:t>
            </a:r>
            <a:endParaRPr sz="1200" b="1" dirty="0">
              <a:solidFill>
                <a:srgbClr val="99999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999999"/>
                </a:solidFill>
              </a:rPr>
              <a:t>지표가 없어서 판단이 어려움</a:t>
            </a:r>
            <a:endParaRPr sz="1300" b="1" dirty="0">
              <a:solidFill>
                <a:srgbClr val="666666"/>
              </a:solidFill>
            </a:endParaRPr>
          </a:p>
        </p:txBody>
      </p:sp>
      <p:sp>
        <p:nvSpPr>
          <p:cNvPr id="187" name="Google Shape;187;g223004174d1_3_6"/>
          <p:cNvSpPr txBox="1"/>
          <p:nvPr/>
        </p:nvSpPr>
        <p:spPr>
          <a:xfrm>
            <a:off x="3980100" y="4977300"/>
            <a:ext cx="2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g223004174d1_3_6"/>
          <p:cNvPicPr preferRelativeResize="0"/>
          <p:nvPr/>
        </p:nvPicPr>
        <p:blipFill rotWithShape="1">
          <a:blip r:embed="rId3">
            <a:alphaModFix/>
          </a:blip>
          <a:srcRect t="47731"/>
          <a:stretch/>
        </p:blipFill>
        <p:spPr>
          <a:xfrm>
            <a:off x="441426" y="2996103"/>
            <a:ext cx="4639301" cy="32534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23004174d1_3_6"/>
          <p:cNvSpPr txBox="1"/>
          <p:nvPr/>
        </p:nvSpPr>
        <p:spPr>
          <a:xfrm>
            <a:off x="5186975" y="6170975"/>
            <a:ext cx="505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:sh주택공사 </a:t>
            </a:r>
            <a:endParaRPr sz="9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223004174d1_3_6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14765" y="2996103"/>
            <a:ext cx="5991621" cy="3167630"/>
            <a:chOff x="5414765" y="2996103"/>
            <a:chExt cx="5991621" cy="316763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313727-492A-C544-34D3-E347A25D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4765" y="2996103"/>
              <a:ext cx="5991621" cy="316763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861065-DD73-85BF-B2D2-C756DBA3DD98}"/>
                </a:ext>
              </a:extLst>
            </p:cNvPr>
            <p:cNvSpPr/>
            <p:nvPr/>
          </p:nvSpPr>
          <p:spPr>
            <a:xfrm>
              <a:off x="9856177" y="3683977"/>
              <a:ext cx="1550209" cy="2479756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/>
          <p:nvPr/>
        </p:nvSpPr>
        <p:spPr>
          <a:xfrm>
            <a:off x="1429128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2222500" y="1346463"/>
            <a:ext cx="7478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800" b="1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인가구</a:t>
            </a:r>
            <a:r>
              <a:rPr lang="ko-KR" altLang="en-US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임대주택</a:t>
            </a:r>
            <a:r>
              <a:rPr 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>
                <a:solidFill>
                  <a:schemeClr val="lt1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경쟁률 예측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 및 </a:t>
            </a: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청약공고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1" dirty="0">
                <a:solidFill>
                  <a:schemeClr val="lt1"/>
                </a:solidFill>
                <a:highlight>
                  <a:srgbClr val="00AFE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모아보기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</a:t>
            </a:r>
            <a:endParaRPr sz="1800" b="1" dirty="0">
              <a:solidFill>
                <a:schemeClr val="lt1"/>
              </a:solidFill>
              <a:highlight>
                <a:srgbClr val="4A86E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2431800" y="1808175"/>
            <a:ext cx="7269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비싼 월세에 부담을 느끼는 1인가구 청년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  <a:highlight>
                  <a:schemeClr val="lt1"/>
                </a:highlight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치열한 임대주택 청약 경쟁률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속에서</a:t>
            </a:r>
            <a:r>
              <a:rPr lang="en-US" alt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청약 신청</a:t>
            </a:r>
            <a:r>
              <a:rPr lang="ko-KR" altLang="en-US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의</a:t>
            </a:r>
            <a:r>
              <a:rPr lang="ko-KR" sz="1200" b="1" dirty="0" smtClean="0">
                <a:solidFill>
                  <a:srgbClr val="999999"/>
                </a:solidFill>
                <a:highlight>
                  <a:srgbClr val="FFFFFF"/>
                </a:highlight>
              </a:rPr>
              <a:t> </a:t>
            </a:r>
            <a:r>
              <a:rPr lang="ko-KR" sz="1200" b="1" dirty="0">
                <a:solidFill>
                  <a:srgbClr val="999999"/>
                </a:solidFill>
                <a:highlight>
                  <a:srgbClr val="FFFFFF"/>
                </a:highlight>
              </a:rPr>
              <a:t>지표가 필요한 청년들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rgbClr val="00AFEF"/>
                </a:solidFill>
                <a:highlight>
                  <a:schemeClr val="lt1"/>
                </a:highlight>
              </a:rPr>
              <a:t>✓</a:t>
            </a:r>
            <a:r>
              <a:rPr lang="ko-KR" sz="1200" b="1" dirty="0">
                <a:solidFill>
                  <a:srgbClr val="999999"/>
                </a:solidFill>
                <a:highlight>
                  <a:schemeClr val="lt1"/>
                </a:highlight>
              </a:rPr>
              <a:t>임대주택에 관심을 갖고 있지만 정책 정보 수집이 어려운 </a:t>
            </a:r>
            <a:r>
              <a:rPr lang="ko-KR" sz="1200" b="1" dirty="0" err="1">
                <a:solidFill>
                  <a:srgbClr val="999999"/>
                </a:solidFill>
                <a:highlight>
                  <a:schemeClr val="lt1"/>
                </a:highlight>
              </a:rPr>
              <a:t>MZ세대</a:t>
            </a:r>
            <a:endParaRPr sz="1200" b="1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endParaRPr sz="1200" b="1" dirty="0">
              <a:solidFill>
                <a:srgbClr val="999999"/>
              </a:solidFill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375375" y="111125"/>
            <a:ext cx="64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03. MZ세대를 위한 임대주택 청약 </a:t>
            </a:r>
            <a:r>
              <a:rPr lang="ko-KR" sz="1800" b="1">
                <a:solidFill>
                  <a:srgbClr val="1155CC"/>
                </a:solidFill>
              </a:rPr>
              <a:t>경쟁률 예측</a:t>
            </a:r>
            <a:r>
              <a:rPr lang="ko-KR" sz="18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  <a:endParaRPr sz="1800" b="1">
              <a:solidFill>
                <a:schemeClr val="dk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468890" y="2977989"/>
            <a:ext cx="3651746" cy="3375225"/>
            <a:chOff x="6468890" y="2977989"/>
            <a:chExt cx="3651746" cy="337522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034E02-49C6-CFD1-C86E-4E8CB508D95D}"/>
                </a:ext>
              </a:extLst>
            </p:cNvPr>
            <p:cNvSpPr/>
            <p:nvPr/>
          </p:nvSpPr>
          <p:spPr>
            <a:xfrm>
              <a:off x="6468891" y="2977989"/>
              <a:ext cx="3651744" cy="3375225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025240-7043-1BD9-86B3-74EF6953BC9B}"/>
                </a:ext>
              </a:extLst>
            </p:cNvPr>
            <p:cNvSpPr/>
            <p:nvPr/>
          </p:nvSpPr>
          <p:spPr>
            <a:xfrm>
              <a:off x="6468890" y="2982684"/>
              <a:ext cx="3651745" cy="673552"/>
            </a:xfrm>
            <a:prstGeom prst="rect">
              <a:avLst/>
            </a:prstGeom>
            <a:solidFill>
              <a:srgbClr val="1E4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청약 공고 일정 모아보기 서비스</a:t>
              </a:r>
              <a:endParaRPr lang="ko-KR" altLang="en-US" sz="1400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2E855A-D9A7-855F-BAEC-4268A21D013F}"/>
                </a:ext>
              </a:extLst>
            </p:cNvPr>
            <p:cNvSpPr/>
            <p:nvPr/>
          </p:nvSpPr>
          <p:spPr>
            <a:xfrm>
              <a:off x="6481703" y="3652213"/>
              <a:ext cx="3638931" cy="2052939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68F906F-E013-984E-C886-946CFE2F8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706" y="3656235"/>
              <a:ext cx="3638930" cy="204891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3BBB83-55B2-2AD6-6B58-365CBF8B5856}"/>
                </a:ext>
              </a:extLst>
            </p:cNvPr>
            <p:cNvSpPr txBox="1"/>
            <p:nvPr/>
          </p:nvSpPr>
          <p:spPr>
            <a:xfrm>
              <a:off x="6571109" y="5822035"/>
              <a:ext cx="346012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/>
                <a:t>서울시 지역구별 청년 임대주택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경쟁률 분석 후 예측하여 시각화</a:t>
              </a:r>
            </a:p>
          </p:txBody>
        </p:sp>
      </p:grpSp>
      <p:graphicFrame>
        <p:nvGraphicFramePr>
          <p:cNvPr id="3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746423"/>
              </p:ext>
            </p:extLst>
          </p:nvPr>
        </p:nvGraphicFramePr>
        <p:xfrm>
          <a:off x="5080871" y="3839548"/>
          <a:ext cx="6585817" cy="1894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796402" y="2977989"/>
            <a:ext cx="3651746" cy="3375225"/>
            <a:chOff x="1796402" y="2977989"/>
            <a:chExt cx="3651746" cy="337522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9034E02-49C6-CFD1-C86E-4E8CB508D95D}"/>
                </a:ext>
              </a:extLst>
            </p:cNvPr>
            <p:cNvSpPr/>
            <p:nvPr/>
          </p:nvSpPr>
          <p:spPr>
            <a:xfrm>
              <a:off x="1796403" y="2977989"/>
              <a:ext cx="3651744" cy="3375225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025240-7043-1BD9-86B3-74EF6953BC9B}"/>
                </a:ext>
              </a:extLst>
            </p:cNvPr>
            <p:cNvSpPr/>
            <p:nvPr/>
          </p:nvSpPr>
          <p:spPr>
            <a:xfrm>
              <a:off x="1796402" y="2982684"/>
              <a:ext cx="3651745" cy="673552"/>
            </a:xfrm>
            <a:prstGeom prst="rect">
              <a:avLst/>
            </a:prstGeom>
            <a:solidFill>
              <a:srgbClr val="1E4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청약 경쟁률 예측 서비스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2E855A-D9A7-855F-BAEC-4268A21D013F}"/>
                </a:ext>
              </a:extLst>
            </p:cNvPr>
            <p:cNvSpPr/>
            <p:nvPr/>
          </p:nvSpPr>
          <p:spPr>
            <a:xfrm>
              <a:off x="1809215" y="3652213"/>
              <a:ext cx="3638931" cy="2052939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68F906F-E013-984E-C886-946CFE2F8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218" y="3656235"/>
              <a:ext cx="3638930" cy="20489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3BBB83-55B2-2AD6-6B58-365CBF8B5856}"/>
                </a:ext>
              </a:extLst>
            </p:cNvPr>
            <p:cNvSpPr txBox="1"/>
            <p:nvPr/>
          </p:nvSpPr>
          <p:spPr>
            <a:xfrm>
              <a:off x="1898621" y="5822035"/>
              <a:ext cx="346012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/>
                <a:t>서울시 지역구별 청년 임대주택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경쟁률 분석 후 예측하여 시각화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516" y="3531227"/>
              <a:ext cx="3175054" cy="23979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711</Words>
  <Application>Microsoft Office PowerPoint</Application>
  <PresentationFormat>와이드스크린</PresentationFormat>
  <Paragraphs>212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AppleSDGothicNeoB00</vt:lpstr>
      <vt:lpstr>맑은 고딕</vt:lpstr>
      <vt:lpstr>맑은 고딕</vt:lpstr>
      <vt:lpstr>맑은 고딕 Semilight</vt:lpstr>
      <vt:lpstr>휴먼둥근헤드라인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7</cp:revision>
  <dcterms:created xsi:type="dcterms:W3CDTF">2023-04-28T07:44:01Z</dcterms:created>
  <dcterms:modified xsi:type="dcterms:W3CDTF">2023-05-16T08:41:17Z</dcterms:modified>
</cp:coreProperties>
</file>